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047" r:id="rId2"/>
    <p:sldId id="1105" r:id="rId3"/>
    <p:sldId id="1755" r:id="rId4"/>
    <p:sldId id="1106" r:id="rId5"/>
    <p:sldId id="1107" r:id="rId6"/>
    <p:sldId id="1108" r:id="rId7"/>
    <p:sldId id="1763" r:id="rId8"/>
    <p:sldId id="296" r:id="rId9"/>
    <p:sldId id="289" r:id="rId10"/>
    <p:sldId id="311" r:id="rId11"/>
    <p:sldId id="290" r:id="rId12"/>
    <p:sldId id="1637" r:id="rId13"/>
    <p:sldId id="257" r:id="rId14"/>
    <p:sldId id="267" r:id="rId15"/>
    <p:sldId id="275" r:id="rId16"/>
    <p:sldId id="1742" r:id="rId17"/>
    <p:sldId id="1743" r:id="rId18"/>
    <p:sldId id="1764" r:id="rId19"/>
    <p:sldId id="1744" r:id="rId20"/>
    <p:sldId id="1745" r:id="rId21"/>
    <p:sldId id="1765" r:id="rId22"/>
    <p:sldId id="1747" r:id="rId23"/>
    <p:sldId id="1746" r:id="rId24"/>
    <p:sldId id="1749" r:id="rId25"/>
    <p:sldId id="1748" r:id="rId26"/>
    <p:sldId id="1750" r:id="rId27"/>
    <p:sldId id="1751" r:id="rId28"/>
    <p:sldId id="1752" r:id="rId29"/>
    <p:sldId id="1753" r:id="rId30"/>
    <p:sldId id="1757" r:id="rId31"/>
    <p:sldId id="1758" r:id="rId32"/>
    <p:sldId id="1756" r:id="rId33"/>
    <p:sldId id="276" r:id="rId34"/>
    <p:sldId id="1090" r:id="rId35"/>
    <p:sldId id="1092" r:id="rId36"/>
    <p:sldId id="1097" r:id="rId37"/>
    <p:sldId id="1098" r:id="rId38"/>
    <p:sldId id="1157" r:id="rId39"/>
    <p:sldId id="1099" r:id="rId40"/>
    <p:sldId id="1145" r:id="rId41"/>
    <p:sldId id="1091" r:id="rId42"/>
    <p:sldId id="1094" r:id="rId43"/>
    <p:sldId id="1146" r:id="rId44"/>
    <p:sldId id="1740" r:id="rId45"/>
    <p:sldId id="1095" r:id="rId46"/>
    <p:sldId id="1096" r:id="rId47"/>
    <p:sldId id="1052" r:id="rId48"/>
    <p:sldId id="291" r:id="rId49"/>
    <p:sldId id="1734" r:id="rId50"/>
    <p:sldId id="1735" r:id="rId51"/>
    <p:sldId id="1736" r:id="rId52"/>
    <p:sldId id="1737" r:id="rId53"/>
    <p:sldId id="1738" r:id="rId54"/>
    <p:sldId id="1739" r:id="rId55"/>
    <p:sldId id="1741" r:id="rId56"/>
    <p:sldId id="284" r:id="rId57"/>
    <p:sldId id="1100" r:id="rId58"/>
    <p:sldId id="1759" r:id="rId59"/>
    <p:sldId id="1760" r:id="rId60"/>
    <p:sldId id="1761" r:id="rId61"/>
    <p:sldId id="1762" r:id="rId6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92"/>
    <a:srgbClr val="00CAA4"/>
    <a:srgbClr val="00FFCC"/>
    <a:srgbClr val="66FF33"/>
    <a:srgbClr val="00FF00"/>
    <a:srgbClr val="1D3B59"/>
    <a:srgbClr val="663300"/>
    <a:srgbClr val="FF9900"/>
    <a:srgbClr val="66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6839" autoAdjust="0"/>
  </p:normalViewPr>
  <p:slideViewPr>
    <p:cSldViewPr snapToGrid="0">
      <p:cViewPr varScale="1">
        <p:scale>
          <a:sx n="99" d="100"/>
          <a:sy n="99" d="100"/>
        </p:scale>
        <p:origin x="99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65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36E7-9E00-462E-80A3-32F2BE615C7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702CB-D988-47C5-8204-95032A6A7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E309-ED8D-4193-99AF-E5EA90965E98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5F173-C1DD-4975-94BF-5B9ED67F7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datasets. The table doesn’t give</a:t>
            </a:r>
            <a:r>
              <a:rPr lang="en-US" baseline="0" dirty="0"/>
              <a:t> us much to understand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6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try to abstract from the tables</a:t>
            </a:r>
            <a:r>
              <a:rPr lang="en-US" baseline="0" dirty="0"/>
              <a:t> to make sense of them, we’ll find we’re losing A LOT of information</a:t>
            </a:r>
          </a:p>
          <a:p>
            <a:r>
              <a:rPr lang="en-US" baseline="0" dirty="0"/>
              <a:t>Plus, all the statistics are the same for all the four datasets!</a:t>
            </a:r>
          </a:p>
          <a:p>
            <a:r>
              <a:rPr lang="en-US" baseline="0" dirty="0"/>
              <a:t>So, we’ve lost the ability to tell them apart! Not so, with VIS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04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5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are not entirely sure of what</a:t>
            </a:r>
            <a:r>
              <a:rPr lang="en-US" baseline="0" dirty="0"/>
              <a:t> we’re looking for, exploratory analysis,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10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Needed to display and explore huge</a:t>
            </a:r>
            <a:r>
              <a:rPr lang="en-US" baseline="0" dirty="0"/>
              <a:t> datasets</a:t>
            </a:r>
          </a:p>
          <a:p>
            <a:r>
              <a:rPr lang="en-US" baseline="0" dirty="0"/>
              <a:t>(drawing it by hand would be a daunting task)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8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Preetify</a:t>
            </a:r>
            <a:endParaRPr lang="en-US" dirty="0"/>
          </a:p>
          <a:p>
            <a:endParaRPr lang="en-US" dirty="0"/>
          </a:p>
          <a:p>
            <a:r>
              <a:rPr lang="en-US" dirty="0"/>
              <a:t>Help follow changes (avoid sudden jumps)</a:t>
            </a:r>
          </a:p>
          <a:p>
            <a:endParaRPr lang="en-US" dirty="0"/>
          </a:p>
          <a:p>
            <a:r>
              <a:rPr lang="en-US" dirty="0"/>
              <a:t>Fit large datasets onto limited</a:t>
            </a:r>
            <a:r>
              <a:rPr lang="en-US" baseline="0" dirty="0"/>
              <a:t> screen real-estate</a:t>
            </a:r>
          </a:p>
          <a:p>
            <a:endParaRPr lang="en-US" baseline="0" dirty="0"/>
          </a:p>
          <a:p>
            <a:r>
              <a:rPr lang="en-US" baseline="0" dirty="0"/>
              <a:t>And…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4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typical solution:</a:t>
            </a:r>
            <a:r>
              <a:rPr lang="en-US" baseline="0" dirty="0"/>
              <a:t> a dashboard</a:t>
            </a:r>
          </a:p>
          <a:p>
            <a:r>
              <a:rPr lang="en-US" baseline="0" dirty="0"/>
              <a:t>How much stuff can you see at once? How fast can it change? Limited!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08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SciVis</a:t>
            </a:r>
            <a:r>
              <a:rPr lang="en-US" baseline="0" dirty="0"/>
              <a:t> </a:t>
            </a:r>
            <a:r>
              <a:rPr lang="en-US" baseline="0" dirty="0" err="1"/>
              <a:t>representa</a:t>
            </a:r>
            <a:r>
              <a:rPr lang="en-US" baseline="0" dirty="0"/>
              <a:t> </a:t>
            </a:r>
            <a:r>
              <a:rPr lang="en-US" baseline="0" dirty="0" err="1"/>
              <a:t>normalmente</a:t>
            </a:r>
            <a:r>
              <a:rPr lang="en-US" baseline="0" dirty="0"/>
              <a:t> </a:t>
            </a:r>
            <a:r>
              <a:rPr lang="en-US" baseline="0" dirty="0" err="1"/>
              <a:t>coisas</a:t>
            </a:r>
            <a:r>
              <a:rPr lang="en-US" baseline="0" dirty="0"/>
              <a:t> </a:t>
            </a:r>
            <a:r>
              <a:rPr lang="en-US" baseline="0" dirty="0" err="1"/>
              <a:t>concretas</a:t>
            </a:r>
            <a:r>
              <a:rPr lang="en-US" baseline="0" dirty="0"/>
              <a:t> do </a:t>
            </a:r>
            <a:r>
              <a:rPr lang="en-US" baseline="0" dirty="0" err="1"/>
              <a:t>mundo</a:t>
            </a:r>
            <a:r>
              <a:rPr lang="en-US" baseline="0" dirty="0"/>
              <a:t> </a:t>
            </a:r>
            <a:r>
              <a:rPr lang="en-US" baseline="0" dirty="0" err="1"/>
              <a:t>físico</a:t>
            </a:r>
            <a:endParaRPr lang="en-US" baseline="0" dirty="0"/>
          </a:p>
          <a:p>
            <a:r>
              <a:rPr lang="pt-PT" baseline="0" dirty="0"/>
              <a:t>Normalmente, são dados com localização espacial intrínseca (leitos de rios, imagem médica, etc.)</a:t>
            </a:r>
          </a:p>
          <a:p>
            <a:endParaRPr lang="pt-PT" baseline="0" dirty="0"/>
          </a:p>
          <a:p>
            <a:r>
              <a:rPr lang="pt-PT" baseline="0" dirty="0"/>
              <a:t>Em </a:t>
            </a:r>
            <a:r>
              <a:rPr lang="pt-PT" baseline="0" dirty="0" err="1"/>
              <a:t>SciVis</a:t>
            </a:r>
            <a:r>
              <a:rPr lang="pt-PT" baseline="0" dirty="0"/>
              <a:t> queremos representar fielmente a realidade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aseline="0" dirty="0"/>
              <a:t>Em </a:t>
            </a:r>
            <a:r>
              <a:rPr lang="pt-PT" baseline="0" dirty="0" err="1"/>
              <a:t>SciVis</a:t>
            </a:r>
            <a:r>
              <a:rPr lang="pt-PT" baseline="0" dirty="0"/>
              <a:t> os dados têm localização intrínseca e devem ser representados nela</a:t>
            </a:r>
          </a:p>
          <a:p>
            <a:endParaRPr lang="en-US" baseline="0" dirty="0"/>
          </a:p>
          <a:p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InfoVis</a:t>
            </a:r>
            <a:r>
              <a:rPr lang="en-US" baseline="0" dirty="0"/>
              <a:t> </a:t>
            </a:r>
            <a:r>
              <a:rPr lang="en-US" baseline="0" dirty="0" err="1"/>
              <a:t>queremos</a:t>
            </a:r>
            <a:r>
              <a:rPr lang="en-US" baseline="0" dirty="0"/>
              <a:t> </a:t>
            </a:r>
            <a:r>
              <a:rPr lang="en-US" baseline="0" dirty="0" err="1"/>
              <a:t>abstrair</a:t>
            </a:r>
            <a:r>
              <a:rPr lang="en-US" baseline="0" dirty="0"/>
              <a:t> dos dados</a:t>
            </a:r>
          </a:p>
          <a:p>
            <a:r>
              <a:rPr lang="pt-PT" baseline="0" dirty="0"/>
              <a:t>Em </a:t>
            </a:r>
            <a:r>
              <a:rPr lang="pt-PT" baseline="0" dirty="0" err="1"/>
              <a:t>InfoVis</a:t>
            </a:r>
            <a:r>
              <a:rPr lang="pt-PT" baseline="0" dirty="0"/>
              <a:t> o layout dos dados é decidido pelo designer</a:t>
            </a:r>
            <a:endParaRPr lang="en-US" baseline="0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5F173-C1DD-4975-94BF-5B9ED67F767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\Desktop\asian_by_Feni_x.jpg"/>
          <p:cNvPicPr>
            <a:picLocks noChangeAspect="1" noChangeArrowheads="1"/>
          </p:cNvPicPr>
          <p:nvPr userDrawn="1"/>
        </p:nvPicPr>
        <p:blipFill>
          <a:blip r:embed="rId2" cstate="print"/>
          <a:srcRect r="24528" b="29245"/>
          <a:stretch>
            <a:fillRect/>
          </a:stretch>
        </p:blipFill>
        <p:spPr bwMode="auto">
          <a:xfrm flipH="1" flipV="1"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979" y="1000108"/>
            <a:ext cx="9239272" cy="2071702"/>
          </a:xfrm>
          <a:solidFill>
            <a:srgbClr val="1D3B59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0" y="4572008"/>
            <a:ext cx="3047979" cy="2286016"/>
          </a:xfrm>
          <a:solidFill>
            <a:srgbClr val="336699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defRPr sz="11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3047979" cy="4643446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144000" bIns="180000" rtlCol="0" anchor="ctr"/>
          <a:lstStyle/>
          <a:p>
            <a:pPr marL="1588" indent="0" algn="l"/>
            <a:r>
              <a:rPr lang="pt-PT" sz="2400" b="1" dirty="0" err="1"/>
              <a:t>Information</a:t>
            </a:r>
            <a:r>
              <a:rPr lang="pt-PT" sz="2400" b="1" dirty="0"/>
              <a:t> </a:t>
            </a:r>
            <a:r>
              <a:rPr lang="pt-PT" sz="2400" b="1" dirty="0" err="1"/>
              <a:t>Visualization</a:t>
            </a:r>
            <a:endParaRPr lang="pt-PT" sz="2400" b="1" dirty="0"/>
          </a:p>
          <a:p>
            <a:pPr marL="1588" indent="0" algn="l"/>
            <a:r>
              <a:rPr lang="pt-PT" sz="1800" dirty="0"/>
              <a:t>Daniel Gonçalves, Sandra Gama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6297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6297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3CC9924-33BC-4796-B0F9-D37DB5D899BF}" type="datetimeFigureOut">
              <a:rPr lang="pt-PT" smtClean="0"/>
              <a:pPr/>
              <a:t>26/12/2020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EBF8D4-C87A-47B7-9996-84452461937B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6858000"/>
          </a:xfrm>
          <a:ln w="152400">
            <a:solidFill>
              <a:srgbClr val="336699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-1" y="0"/>
            <a:ext cx="3720000" cy="2790000"/>
          </a:xfrm>
          <a:solidFill>
            <a:srgbClr val="336699"/>
          </a:solidFill>
          <a:ln>
            <a:noFill/>
          </a:ln>
        </p:spPr>
        <p:txBody>
          <a:bodyPr>
            <a:noAutofit/>
          </a:bodyPr>
          <a:lstStyle>
            <a:lvl1pPr marL="0" indent="0" algn="ctr">
              <a:defRPr sz="16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629" y="2886062"/>
            <a:ext cx="9048771" cy="3362339"/>
          </a:xfrm>
          <a:solidFill>
            <a:schemeClr val="bg1">
              <a:alpha val="80000"/>
            </a:schemeClr>
          </a:solidFill>
        </p:spPr>
        <p:txBody>
          <a:bodyPr anchor="t">
            <a:noAutofit/>
          </a:bodyPr>
          <a:lstStyle>
            <a:lvl1pPr algn="r">
              <a:defRPr sz="6600" b="1" cap="all">
                <a:solidFill>
                  <a:srgbClr val="3366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9006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259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62314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9942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43" y="-24"/>
            <a:ext cx="12192043" cy="857256"/>
          </a:xfrm>
          <a:prstGeom prst="rect">
            <a:avLst/>
          </a:prstGeom>
          <a:solidFill>
            <a:srgbClr val="336699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60"/>
            <a:ext cx="10972800" cy="521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358775" indent="0"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Arial" pitchFamily="34" charset="0"/>
        <a:buNone/>
        <a:defRPr sz="3200" b="1" kern="1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pt-P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Infovis</a:t>
            </a:r>
            <a:r>
              <a:rPr lang="en-US" dirty="0"/>
              <a:t>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6541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shows us the details!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6572273"/>
            <a:ext cx="84296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http://astro.swarthmore.edu/astro121/anscombe.html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0" dirty="0"/>
              <a:t>mean of the x values = 9.0 </a:t>
            </a:r>
          </a:p>
          <a:p>
            <a:r>
              <a:rPr lang="en-US" sz="2000" b="0" dirty="0"/>
              <a:t>mean of the y values = 7.5 </a:t>
            </a:r>
          </a:p>
          <a:p>
            <a:r>
              <a:rPr lang="en-US" sz="2000" b="0" dirty="0"/>
              <a:t>equation of the least-squared regression line is: y = 3 + 0.5x </a:t>
            </a:r>
          </a:p>
          <a:p>
            <a:r>
              <a:rPr lang="en-US" sz="2000" b="0" dirty="0"/>
              <a:t>sums of squared errors (about the mean) = 110.0 </a:t>
            </a:r>
          </a:p>
          <a:p>
            <a:r>
              <a:rPr lang="en-US" sz="2000" b="0" dirty="0"/>
              <a:t>regression sums of squared errors (variance accounted for by x) = 27.5 </a:t>
            </a:r>
          </a:p>
          <a:p>
            <a:r>
              <a:rPr lang="en-US" sz="2000" b="0" dirty="0"/>
              <a:t>residual sums of squared errors (about the regression line) = 13.75 </a:t>
            </a:r>
          </a:p>
          <a:p>
            <a:r>
              <a:rPr lang="en-US" sz="2000" b="0" dirty="0"/>
              <a:t>correlation coefficient = 0.82 </a:t>
            </a:r>
          </a:p>
          <a:p>
            <a:r>
              <a:rPr lang="en-US" sz="2000" b="0" dirty="0"/>
              <a:t>coefficient of determination = 0.67 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00971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gives us 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6572273"/>
            <a:ext cx="84296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http://astro.swarthmore.edu/astro121/anscombe.html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865DD-CA03-43C2-93E3-ED5515623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9A9C-5394-4E74-AAFE-193E971D9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66" y="1202767"/>
            <a:ext cx="7994837" cy="52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1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</a:t>
            </a:r>
            <a:r>
              <a:rPr lang="en-US" dirty="0" err="1"/>
              <a:t>infovis</a:t>
            </a:r>
            <a:r>
              <a:rPr lang="en-US" dirty="0"/>
              <a:t> is everywhere…</a:t>
            </a:r>
          </a:p>
        </p:txBody>
      </p:sp>
      <p:pic>
        <p:nvPicPr>
          <p:cNvPr id="4098" name="Picture 2" descr="Image result for everywhe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5"/>
          <a:stretch/>
        </p:blipFill>
        <p:spPr bwMode="auto">
          <a:xfrm>
            <a:off x="1524000" y="857232"/>
            <a:ext cx="9229671" cy="600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856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01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5222" y="3214686"/>
            <a:ext cx="6786578" cy="3033714"/>
          </a:xfrm>
          <a:solidFill>
            <a:srgbClr val="FFFFFF">
              <a:alpha val="80000"/>
            </a:srgbClr>
          </a:solidFill>
        </p:spPr>
        <p:txBody>
          <a:bodyPr vert="horz" lIns="91440" tIns="45720" rIns="288000" bIns="45720" rtlCol="0" anchor="t">
            <a:noAutofit/>
          </a:bodyPr>
          <a:lstStyle/>
          <a:p>
            <a:pPr marL="0"/>
            <a:r>
              <a:rPr lang="pt-PT" sz="6000" dirty="0"/>
              <a:t>What IS INFOVIS?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8" name="Content Placeholder 7" descr="1221586_1542151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857232"/>
            <a:ext cx="9144000" cy="6219903"/>
          </a:xfrm>
        </p:spPr>
      </p:pic>
      <p:sp>
        <p:nvSpPr>
          <p:cNvPr id="7" name="Rectangle 6"/>
          <p:cNvSpPr/>
          <p:nvPr/>
        </p:nvSpPr>
        <p:spPr>
          <a:xfrm>
            <a:off x="1524001" y="6611780"/>
            <a:ext cx="10550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Ad4pt3r@sxc.hu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28802"/>
            <a:ext cx="8229600" cy="4572032"/>
          </a:xfrm>
        </p:spPr>
        <p:txBody>
          <a:bodyPr>
            <a:normAutofit/>
          </a:bodyPr>
          <a:lstStyle/>
          <a:p>
            <a:r>
              <a:rPr lang="en-US" sz="4000" i="1" dirty="0"/>
              <a:t>form a mental image of something</a:t>
            </a:r>
          </a:p>
          <a:p>
            <a:endParaRPr lang="en-US" sz="4000" i="1" dirty="0"/>
          </a:p>
          <a:p>
            <a:r>
              <a:rPr lang="en-US" sz="4000" i="1" dirty="0"/>
              <a:t>to make perceptible to the mind</a:t>
            </a:r>
            <a:endParaRPr lang="en-US" sz="4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94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63552" y="513184"/>
            <a:ext cx="8676456" cy="4572000"/>
          </a:xfrm>
        </p:spPr>
        <p:txBody>
          <a:bodyPr>
            <a:noAutofit/>
          </a:bodyPr>
          <a:lstStyle/>
          <a:p>
            <a:pPr marL="0" indent="0"/>
            <a:r>
              <a:rPr lang="en-US" sz="72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form a </a:t>
            </a:r>
            <a:r>
              <a:rPr lang="en-US" sz="7200" b="0" cap="small" dirty="0">
                <a:solidFill>
                  <a:schemeClr val="accent2">
                    <a:lumMod val="60000"/>
                    <a:lumOff val="40000"/>
                  </a:schemeClr>
                </a:solidFill>
                <a:latin typeface="Franklin Gothic Demi Cond" panose="020B0706030402020204" pitchFamily="34" charset="0"/>
              </a:rPr>
              <a:t>mental image</a:t>
            </a:r>
            <a:r>
              <a:rPr lang="en-US" sz="72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of something</a:t>
            </a:r>
          </a:p>
          <a:p>
            <a:pPr marL="0" indent="0"/>
            <a:r>
              <a:rPr lang="en-US" sz="4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O0  00 000  000  000</a:t>
            </a:r>
          </a:p>
          <a:p>
            <a:pPr marL="0" indent="0"/>
            <a:r>
              <a:rPr lang="en-US" sz="72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to make </a:t>
            </a:r>
            <a:r>
              <a:rPr lang="en-US" sz="7200" b="0" cap="small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perceptible to the mind</a:t>
            </a:r>
          </a:p>
        </p:txBody>
      </p:sp>
    </p:spTree>
    <p:extLst>
      <p:ext uri="{BB962C8B-B14F-4D97-AF65-F5344CB8AC3E}">
        <p14:creationId xmlns:p14="http://schemas.microsoft.com/office/powerpoint/2010/main" val="266660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497F03A-A39F-446A-BB3B-960068CD200B}"/>
              </a:ext>
            </a:extLst>
          </p:cNvPr>
          <p:cNvGrpSpPr/>
          <p:nvPr/>
        </p:nvGrpSpPr>
        <p:grpSpPr>
          <a:xfrm>
            <a:off x="0" y="601979"/>
            <a:ext cx="5410200" cy="2039621"/>
            <a:chOff x="497303" y="529391"/>
            <a:chExt cx="4288320" cy="895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801ECB-779A-4E04-A415-6DB576AAE049}"/>
                </a:ext>
              </a:extLst>
            </p:cNvPr>
            <p:cNvSpPr/>
            <p:nvPr/>
          </p:nvSpPr>
          <p:spPr>
            <a:xfrm>
              <a:off x="497303" y="529391"/>
              <a:ext cx="3641558" cy="89554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r>
                <a:rPr lang="en-US" sz="2400" dirty="0">
                  <a:solidFill>
                    <a:srgbClr val="FFFF00"/>
                  </a:solidFill>
                  <a:latin typeface="Franklin Gothic Demi Cond" panose="020B0706030402020204" pitchFamily="34" charset="0"/>
                </a:rPr>
                <a:t>Readings in Information Visualization – Using Vision to Think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Franklin Gothic Demi Cond" panose="020B0706030402020204" pitchFamily="34" charset="0"/>
                </a:rPr>
                <a:t>Stuart Card, Jock Mackinlay, Ben Schneiderman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Franklin Gothic Demi Cond" panose="020B0706030402020204" pitchFamily="34" charset="0"/>
                </a:rPr>
                <a:t>Morgan Kaufmann, 1999</a:t>
              </a:r>
              <a:endParaRPr lang="pt-PT" sz="2400" dirty="0">
                <a:solidFill>
                  <a:schemeClr val="bg1"/>
                </a:solidFill>
                <a:latin typeface="Franklin Gothic Demi Cond" panose="020B0706030402020204" pitchFamily="34" charset="0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8550850-2F09-473E-B83A-CD46CAE744AC}"/>
                </a:ext>
              </a:extLst>
            </p:cNvPr>
            <p:cNvSpPr/>
            <p:nvPr/>
          </p:nvSpPr>
          <p:spPr>
            <a:xfrm rot="5400000">
              <a:off x="4014467" y="653785"/>
              <a:ext cx="895550" cy="64676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600">
                <a:solidFill>
                  <a:srgbClr val="00B49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12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341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Amount of Data Out There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428868"/>
            <a:ext cx="8229600" cy="4071966"/>
          </a:xfrm>
        </p:spPr>
        <p:txBody>
          <a:bodyPr>
            <a:normAutofit/>
          </a:bodyPr>
          <a:lstStyle/>
          <a:p>
            <a:r>
              <a:rPr lang="en-US" sz="4000" dirty="0"/>
              <a:t>1 000 000 000 000 000 000 000 bytes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95406" y="6581002"/>
            <a:ext cx="8001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http://www.emc.com/collateral/analyst-reports/expanding-digital-idc-white-paper.pdf</a:t>
            </a:r>
          </a:p>
        </p:txBody>
      </p:sp>
    </p:spTree>
    <p:extLst>
      <p:ext uri="{BB962C8B-B14F-4D97-AF65-F5344CB8AC3E}">
        <p14:creationId xmlns:p14="http://schemas.microsoft.com/office/powerpoint/2010/main" val="3193462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43472" y="908720"/>
            <a:ext cx="9649072" cy="4572000"/>
          </a:xfrm>
        </p:spPr>
        <p:txBody>
          <a:bodyPr>
            <a:noAutofit/>
          </a:bodyPr>
          <a:lstStyle/>
          <a:p>
            <a:pPr marL="449263" indent="-449263"/>
            <a:r>
              <a:rPr lang="en-US" sz="72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“The use of computer-supported, interactive visual representations of data to amplify cognition.”</a:t>
            </a:r>
            <a:endParaRPr lang="en-US" sz="7200" b="0" cap="small" dirty="0">
              <a:solidFill>
                <a:srgbClr val="7030A0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497F03A-A39F-446A-BB3B-960068CD200B}"/>
              </a:ext>
            </a:extLst>
          </p:cNvPr>
          <p:cNvGrpSpPr/>
          <p:nvPr/>
        </p:nvGrpSpPr>
        <p:grpSpPr>
          <a:xfrm>
            <a:off x="0" y="601979"/>
            <a:ext cx="5410200" cy="1328421"/>
            <a:chOff x="497303" y="529391"/>
            <a:chExt cx="4288320" cy="895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801ECB-779A-4E04-A415-6DB576AAE049}"/>
                </a:ext>
              </a:extLst>
            </p:cNvPr>
            <p:cNvSpPr/>
            <p:nvPr/>
          </p:nvSpPr>
          <p:spPr>
            <a:xfrm>
              <a:off x="497303" y="529391"/>
              <a:ext cx="3641558" cy="89554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Franklin Gothic Demi Cond" panose="020B0706030402020204" pitchFamily="34" charset="0"/>
                  <a:ea typeface="+mn-ea"/>
                  <a:cs typeface="+mn-cs"/>
                </a:rPr>
                <a:t>Visualization  Analysis and Design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Demi Cond" panose="020B0706030402020204" pitchFamily="34" charset="0"/>
                  <a:ea typeface="+mn-ea"/>
                  <a:cs typeface="+mn-cs"/>
                </a:rPr>
                <a:t>Tamara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Demi Cond" panose="020B0706030402020204" pitchFamily="34" charset="0"/>
                  <a:ea typeface="+mn-ea"/>
                  <a:cs typeface="+mn-cs"/>
                </a:rPr>
                <a:t>Munzner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Demi Cond" panose="020B0706030402020204" pitchFamily="34" charset="0"/>
                  <a:ea typeface="+mn-ea"/>
                  <a:cs typeface="+mn-cs"/>
                </a:rPr>
                <a:t>A.K. Peters / CRC Press, 2014</a:t>
              </a:r>
              <a:endPara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8550850-2F09-473E-B83A-CD46CAE744AC}"/>
                </a:ext>
              </a:extLst>
            </p:cNvPr>
            <p:cNvSpPr/>
            <p:nvPr/>
          </p:nvSpPr>
          <p:spPr>
            <a:xfrm rot="5400000">
              <a:off x="4014467" y="653785"/>
              <a:ext cx="895550" cy="64676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600" b="0" i="0" u="none" strike="noStrike" kern="1200" cap="none" spc="0" normalizeH="0" baseline="0" noProof="0">
                <a:ln>
                  <a:noFill/>
                </a:ln>
                <a:solidFill>
                  <a:srgbClr val="00B49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44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138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67408" y="476672"/>
            <a:ext cx="10848528" cy="4572000"/>
          </a:xfrm>
        </p:spPr>
        <p:txBody>
          <a:bodyPr>
            <a:noAutofit/>
          </a:bodyPr>
          <a:lstStyle/>
          <a:p>
            <a:pPr marL="449263" indent="-449263"/>
            <a:r>
              <a:rPr lang="en-US" sz="72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“Computer-based visualization systems provide visual representations of datasets designed to help people carry out tasks more effectively.”</a:t>
            </a:r>
          </a:p>
        </p:txBody>
      </p:sp>
    </p:spTree>
    <p:extLst>
      <p:ext uri="{BB962C8B-B14F-4D97-AF65-F5344CB8AC3E}">
        <p14:creationId xmlns:p14="http://schemas.microsoft.com/office/powerpoint/2010/main" val="26114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6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171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67408" y="476672"/>
            <a:ext cx="10848528" cy="4572000"/>
          </a:xfrm>
        </p:spPr>
        <p:txBody>
          <a:bodyPr>
            <a:noAutofit/>
          </a:bodyPr>
          <a:lstStyle/>
          <a:p>
            <a:pPr marL="449263" indent="-449263"/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“The use of computer-supported, interactive 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visual representations 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of data to amplify cognition.”</a:t>
            </a:r>
            <a:endParaRPr lang="en-US" sz="5400" b="0" cap="small" dirty="0">
              <a:solidFill>
                <a:srgbClr val="7030A0"/>
              </a:solidFill>
              <a:latin typeface="Franklin Gothic Demi Cond" panose="020B0706030402020204" pitchFamily="34" charset="0"/>
            </a:endParaRPr>
          </a:p>
          <a:p>
            <a:pPr marL="449263" indent="-449263"/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“Computer-based visualization systems provide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 visual representations 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of datasets designed to help people carry out tasks more effectively.”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59C296-B18C-4B22-8C40-34C66494F5EE}"/>
              </a:ext>
            </a:extLst>
          </p:cNvPr>
          <p:cNvSpPr txBox="1"/>
          <p:nvPr/>
        </p:nvSpPr>
        <p:spPr>
          <a:xfrm>
            <a:off x="4030628" y="1315442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visual representations</a:t>
            </a:r>
            <a:endParaRPr lang="pt-P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74E65-85C6-4531-AFD7-A465CFF690A3}"/>
              </a:ext>
            </a:extLst>
          </p:cNvPr>
          <p:cNvSpPr txBox="1"/>
          <p:nvPr/>
        </p:nvSpPr>
        <p:spPr>
          <a:xfrm>
            <a:off x="3201953" y="4014192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visual representations</a:t>
            </a:r>
            <a:endParaRPr lang="pt-PT" sz="5400" dirty="0"/>
          </a:p>
        </p:txBody>
      </p:sp>
    </p:spTree>
    <p:extLst>
      <p:ext uri="{BB962C8B-B14F-4D97-AF65-F5344CB8AC3E}">
        <p14:creationId xmlns:p14="http://schemas.microsoft.com/office/powerpoint/2010/main" val="14479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187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67408" y="476672"/>
            <a:ext cx="10848528" cy="4572000"/>
          </a:xfrm>
        </p:spPr>
        <p:txBody>
          <a:bodyPr>
            <a:noAutofit/>
          </a:bodyPr>
          <a:lstStyle/>
          <a:p>
            <a:pPr marL="449263" indent="-449263"/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“The use of computer-supported, interactive 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visual representations 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of data to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 amplify cognition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.”</a:t>
            </a:r>
            <a:endParaRPr lang="en-US" sz="5400" b="0" cap="small" dirty="0">
              <a:solidFill>
                <a:srgbClr val="7030A0"/>
              </a:solidFill>
              <a:latin typeface="Franklin Gothic Demi Cond" panose="020B0706030402020204" pitchFamily="34" charset="0"/>
            </a:endParaRPr>
          </a:p>
          <a:p>
            <a:pPr marL="449263" indent="-449263"/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“Computer-based visualization systems provide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 visual representations 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of datasets designed to help people carry out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 tasks 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more effectively.”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59C296-B18C-4B22-8C40-34C66494F5EE}"/>
              </a:ext>
            </a:extLst>
          </p:cNvPr>
          <p:cNvSpPr txBox="1"/>
          <p:nvPr/>
        </p:nvSpPr>
        <p:spPr>
          <a:xfrm>
            <a:off x="4030628" y="1315442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>
                <a:solidFill>
                  <a:srgbClr val="FFC000"/>
                </a:solidFill>
                <a:latin typeface="Franklin Gothic Demi Cond" panose="020B0706030402020204" pitchFamily="34" charset="0"/>
              </a:rPr>
              <a:t>visual representations</a:t>
            </a:r>
            <a:endParaRPr lang="pt-P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74E65-85C6-4531-AFD7-A465CFF690A3}"/>
              </a:ext>
            </a:extLst>
          </p:cNvPr>
          <p:cNvSpPr txBox="1"/>
          <p:nvPr/>
        </p:nvSpPr>
        <p:spPr>
          <a:xfrm>
            <a:off x="3201953" y="4014192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visual representations</a:t>
            </a:r>
            <a:endParaRPr lang="pt-PT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8E4A4-EAB1-47CB-BE8F-69DCE399806A}"/>
              </a:ext>
            </a:extLst>
          </p:cNvPr>
          <p:cNvSpPr txBox="1"/>
          <p:nvPr/>
        </p:nvSpPr>
        <p:spPr>
          <a:xfrm>
            <a:off x="3064235" y="2136477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amplify cognition</a:t>
            </a:r>
            <a:endParaRPr lang="pt-PT" sz="54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2B224-060D-4E0B-A098-292F10E4BF18}"/>
              </a:ext>
            </a:extLst>
          </p:cNvPr>
          <p:cNvSpPr txBox="1"/>
          <p:nvPr/>
        </p:nvSpPr>
        <p:spPr>
          <a:xfrm>
            <a:off x="2187935" y="5654377"/>
            <a:ext cx="1749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tasks</a:t>
            </a:r>
            <a:endParaRPr lang="pt-PT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0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226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67408" y="476672"/>
            <a:ext cx="10848528" cy="4572000"/>
          </a:xfrm>
        </p:spPr>
        <p:txBody>
          <a:bodyPr>
            <a:noAutofit/>
          </a:bodyPr>
          <a:lstStyle/>
          <a:p>
            <a:pPr marL="449263" indent="-449263"/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“The use of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 computer-supported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interactive 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visual representations 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of data to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 amplify cognition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.”</a:t>
            </a:r>
            <a:endParaRPr lang="en-US" sz="5400" b="0" cap="small" dirty="0">
              <a:solidFill>
                <a:srgbClr val="7030A0"/>
              </a:solidFill>
              <a:latin typeface="Franklin Gothic Demi Cond" panose="020B0706030402020204" pitchFamily="34" charset="0"/>
            </a:endParaRPr>
          </a:p>
          <a:p>
            <a:pPr marL="449263" indent="-449263"/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“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Computer-based 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visualization systems provide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 visual representations 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of datasets designed to help people carry out</a:t>
            </a:r>
            <a:r>
              <a:rPr lang="en-US" sz="5400" b="0" cap="small" dirty="0">
                <a:solidFill>
                  <a:srgbClr val="00B492"/>
                </a:solidFill>
                <a:latin typeface="Franklin Gothic Demi Cond" panose="020B0706030402020204" pitchFamily="34" charset="0"/>
              </a:rPr>
              <a:t> tasks </a:t>
            </a:r>
            <a:r>
              <a:rPr lang="en-US" sz="5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more effectively.”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59C296-B18C-4B22-8C40-34C66494F5EE}"/>
              </a:ext>
            </a:extLst>
          </p:cNvPr>
          <p:cNvSpPr txBox="1"/>
          <p:nvPr/>
        </p:nvSpPr>
        <p:spPr>
          <a:xfrm>
            <a:off x="4030628" y="1315442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>
                <a:solidFill>
                  <a:srgbClr val="FFC000"/>
                </a:solidFill>
                <a:latin typeface="Franklin Gothic Demi Cond" panose="020B0706030402020204" pitchFamily="34" charset="0"/>
              </a:rPr>
              <a:t>visual representations</a:t>
            </a:r>
            <a:endParaRPr lang="pt-PT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74E65-85C6-4531-AFD7-A465CFF690A3}"/>
              </a:ext>
            </a:extLst>
          </p:cNvPr>
          <p:cNvSpPr txBox="1"/>
          <p:nvPr/>
        </p:nvSpPr>
        <p:spPr>
          <a:xfrm>
            <a:off x="3201953" y="4014192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visual representations</a:t>
            </a:r>
            <a:endParaRPr lang="pt-PT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8E4A4-EAB1-47CB-BE8F-69DCE399806A}"/>
              </a:ext>
            </a:extLst>
          </p:cNvPr>
          <p:cNvSpPr txBox="1"/>
          <p:nvPr/>
        </p:nvSpPr>
        <p:spPr>
          <a:xfrm>
            <a:off x="3064235" y="2136477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amplify cognition</a:t>
            </a:r>
            <a:endParaRPr lang="pt-PT" sz="54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2B224-060D-4E0B-A098-292F10E4BF18}"/>
              </a:ext>
            </a:extLst>
          </p:cNvPr>
          <p:cNvSpPr txBox="1"/>
          <p:nvPr/>
        </p:nvSpPr>
        <p:spPr>
          <a:xfrm>
            <a:off x="2187935" y="5654377"/>
            <a:ext cx="1749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 dirty="0">
                <a:solidFill>
                  <a:srgbClr val="7030A0"/>
                </a:solidFill>
                <a:latin typeface="Franklin Gothic Demi Cond" panose="020B0706030402020204" pitchFamily="34" charset="0"/>
              </a:rPr>
              <a:t>tasks</a:t>
            </a:r>
            <a:endParaRPr lang="pt-PT" sz="54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36F73-5175-4AEC-A4C2-888E6ABA5E23}"/>
              </a:ext>
            </a:extLst>
          </p:cNvPr>
          <p:cNvSpPr txBox="1"/>
          <p:nvPr/>
        </p:nvSpPr>
        <p:spPr>
          <a:xfrm>
            <a:off x="3711935" y="485477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 dirty="0">
                <a:solidFill>
                  <a:srgbClr val="C00000"/>
                </a:solidFill>
                <a:latin typeface="Franklin Gothic Demi Cond" panose="020B0706030402020204" pitchFamily="34" charset="0"/>
              </a:rPr>
              <a:t>computer-supported</a:t>
            </a:r>
            <a:endParaRPr lang="pt-PT" sz="54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A41B0-7655-476E-8EAC-E02BE94EBC4F}"/>
              </a:ext>
            </a:extLst>
          </p:cNvPr>
          <p:cNvSpPr txBox="1"/>
          <p:nvPr/>
        </p:nvSpPr>
        <p:spPr>
          <a:xfrm>
            <a:off x="1057635" y="3190577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 dirty="0">
                <a:solidFill>
                  <a:srgbClr val="C00000"/>
                </a:solidFill>
                <a:latin typeface="Franklin Gothic Demi Cond" panose="020B0706030402020204" pitchFamily="34" charset="0"/>
              </a:rPr>
              <a:t>Computer-based</a:t>
            </a:r>
            <a:endParaRPr lang="pt-PT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7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497F03A-A39F-446A-BB3B-960068CD200B}"/>
              </a:ext>
            </a:extLst>
          </p:cNvPr>
          <p:cNvGrpSpPr/>
          <p:nvPr/>
        </p:nvGrpSpPr>
        <p:grpSpPr>
          <a:xfrm>
            <a:off x="0" y="601980"/>
            <a:ext cx="5410200" cy="1143000"/>
            <a:chOff x="497303" y="529391"/>
            <a:chExt cx="4288320" cy="895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801ECB-779A-4E04-A415-6DB576AAE049}"/>
                </a:ext>
              </a:extLst>
            </p:cNvPr>
            <p:cNvSpPr/>
            <p:nvPr/>
          </p:nvSpPr>
          <p:spPr>
            <a:xfrm>
              <a:off x="497303" y="529391"/>
              <a:ext cx="3641558" cy="89554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r>
                <a:rPr lang="en-US" sz="2800" dirty="0">
                  <a:solidFill>
                    <a:srgbClr val="FFFF00"/>
                  </a:solidFill>
                  <a:latin typeface="Franklin Gothic Demi Cond" panose="020B0706030402020204" pitchFamily="34" charset="0"/>
                </a:rPr>
                <a:t>Data Age 2025 Report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Franklin Gothic Demi Cond" panose="020B0706030402020204" pitchFamily="34" charset="0"/>
                </a:rPr>
                <a:t>IDC - Seagate, 2018</a:t>
              </a:r>
              <a:endParaRPr lang="pt-PT" sz="2800" dirty="0">
                <a:solidFill>
                  <a:schemeClr val="bg1"/>
                </a:solidFill>
                <a:latin typeface="Franklin Gothic Demi Cond" panose="020B0706030402020204" pitchFamily="34" charset="0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8550850-2F09-473E-B83A-CD46CAE744AC}"/>
                </a:ext>
              </a:extLst>
            </p:cNvPr>
            <p:cNvSpPr/>
            <p:nvPr/>
          </p:nvSpPr>
          <p:spPr>
            <a:xfrm rot="5400000">
              <a:off x="4014467" y="653785"/>
              <a:ext cx="895550" cy="64676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600">
                <a:solidFill>
                  <a:srgbClr val="00B49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082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1736" y="1952836"/>
            <a:ext cx="10848528" cy="2952328"/>
          </a:xfrm>
        </p:spPr>
        <p:txBody>
          <a:bodyPr>
            <a:noAutofit/>
          </a:bodyPr>
          <a:lstStyle/>
          <a:p>
            <a:pPr marL="449263" indent="-449263" algn="ctr"/>
            <a:r>
              <a:rPr lang="en-US" sz="115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3236394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1736" y="1952836"/>
            <a:ext cx="10848528" cy="2952328"/>
          </a:xfrm>
        </p:spPr>
        <p:txBody>
          <a:bodyPr>
            <a:noAutofit/>
          </a:bodyPr>
          <a:lstStyle/>
          <a:p>
            <a:pPr marL="449263" indent="-449263" algn="ctr"/>
            <a:r>
              <a:rPr lang="en-US" sz="115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Concrete Questions</a:t>
            </a:r>
          </a:p>
        </p:txBody>
      </p:sp>
    </p:spTree>
    <p:extLst>
      <p:ext uri="{BB962C8B-B14F-4D97-AF65-F5344CB8AC3E}">
        <p14:creationId xmlns:p14="http://schemas.microsoft.com/office/powerpoint/2010/main" val="3170011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52836"/>
            <a:ext cx="12192000" cy="2952328"/>
          </a:xfrm>
        </p:spPr>
        <p:txBody>
          <a:bodyPr>
            <a:noAutofit/>
          </a:bodyPr>
          <a:lstStyle/>
          <a:p>
            <a:pPr marL="449263" indent="-449263" algn="ctr"/>
            <a:r>
              <a:rPr lang="en-US" sz="96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Actionable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1795123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43050"/>
            <a:ext cx="8401080" cy="4857784"/>
          </a:xfrm>
        </p:spPr>
        <p:txBody>
          <a:bodyPr>
            <a:normAutofit/>
          </a:bodyPr>
          <a:lstStyle/>
          <a:p>
            <a:pPr marL="358775" indent="-358775"/>
            <a:r>
              <a:rPr lang="en-US" sz="4400" dirty="0"/>
              <a:t>“The use of computer-supported, interactive visual representations of data to amplify cognition.”</a:t>
            </a:r>
          </a:p>
          <a:p>
            <a:pPr marL="358775" indent="-358775" algn="r"/>
            <a:endParaRPr lang="en-US" sz="3600" dirty="0"/>
          </a:p>
          <a:p>
            <a:pPr marL="358775" indent="-358775" algn="r"/>
            <a:r>
              <a:rPr lang="en-US" sz="3600" dirty="0"/>
              <a:t>- Card, </a:t>
            </a:r>
            <a:r>
              <a:rPr lang="en-US" sz="3600" dirty="0" err="1"/>
              <a:t>Mackinlay</a:t>
            </a:r>
            <a:r>
              <a:rPr lang="en-US" sz="3600" dirty="0"/>
              <a:t> </a:t>
            </a:r>
            <a:r>
              <a:rPr lang="en-US" sz="3600" dirty="0" err="1"/>
              <a:t>Shneiderman</a:t>
            </a:r>
            <a:r>
              <a:rPr lang="en-US" sz="3600" dirty="0"/>
              <a:t> 98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43050"/>
            <a:ext cx="8401080" cy="4857784"/>
          </a:xfrm>
        </p:spPr>
        <p:txBody>
          <a:bodyPr>
            <a:normAutofit lnSpcReduction="10000"/>
          </a:bodyPr>
          <a:lstStyle/>
          <a:p>
            <a:pPr marL="358775" indent="-358775"/>
            <a:r>
              <a:rPr lang="en-US" sz="4400" dirty="0"/>
              <a:t>“Computer-based visualization systems provide visual representations of datasets designed to help people carry out tasks more effectively.”</a:t>
            </a:r>
          </a:p>
          <a:p>
            <a:pPr marL="358775" indent="-358775" algn="r"/>
            <a:endParaRPr lang="en-US" sz="3600" dirty="0"/>
          </a:p>
          <a:p>
            <a:pPr marL="358775" indent="-358775" algn="r"/>
            <a:r>
              <a:rPr lang="en-US" sz="3600" dirty="0"/>
              <a:t>- </a:t>
            </a:r>
            <a:r>
              <a:rPr lang="en-US" sz="3600" dirty="0" err="1"/>
              <a:t>Munzner</a:t>
            </a:r>
            <a:r>
              <a:rPr lang="en-US" sz="3600" dirty="0"/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164783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2776"/>
            <a:ext cx="8401080" cy="5088058"/>
          </a:xfrm>
        </p:spPr>
        <p:txBody>
          <a:bodyPr>
            <a:normAutofit fontScale="92500" lnSpcReduction="20000"/>
          </a:bodyPr>
          <a:lstStyle/>
          <a:p>
            <a:pPr marL="358775" indent="-358775"/>
            <a:r>
              <a:rPr lang="en-US" sz="4400" dirty="0"/>
              <a:t>“The use of computer-supported, interactive visual representations of data to amplify cognition.</a:t>
            </a:r>
          </a:p>
          <a:p>
            <a:pPr marL="358775" indent="-358775"/>
            <a:endParaRPr lang="en-US" sz="4400" dirty="0"/>
          </a:p>
          <a:p>
            <a:pPr marL="358775" indent="-358775"/>
            <a:r>
              <a:rPr lang="en-US" sz="4400" dirty="0"/>
              <a:t>“Computer-based visualization systems provide visual representations of datasets designed to help people carry out tasks more </a:t>
            </a:r>
            <a:r>
              <a:rPr lang="en-US" sz="4400" dirty="0" err="1"/>
              <a:t>efectively</a:t>
            </a:r>
            <a:r>
              <a:rPr lang="en-US" sz="4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15212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2776"/>
            <a:ext cx="8401080" cy="5088058"/>
          </a:xfrm>
        </p:spPr>
        <p:txBody>
          <a:bodyPr>
            <a:normAutofit fontScale="92500" lnSpcReduction="20000"/>
          </a:bodyPr>
          <a:lstStyle/>
          <a:p>
            <a:pPr marL="358775" indent="-358775"/>
            <a:r>
              <a:rPr lang="en-US" sz="4400" dirty="0"/>
              <a:t>“The use of computer-supported, interactive </a:t>
            </a:r>
            <a:r>
              <a:rPr lang="en-US" sz="4400" dirty="0">
                <a:solidFill>
                  <a:schemeClr val="accent6"/>
                </a:solidFill>
              </a:rPr>
              <a:t>visual representations </a:t>
            </a:r>
            <a:r>
              <a:rPr lang="en-US" sz="4400" dirty="0"/>
              <a:t>of data to amplify cognition.</a:t>
            </a:r>
          </a:p>
          <a:p>
            <a:pPr marL="358775" indent="-358775"/>
            <a:endParaRPr lang="en-US" sz="4400" dirty="0"/>
          </a:p>
          <a:p>
            <a:pPr marL="358775" indent="-358775"/>
            <a:r>
              <a:rPr lang="en-US" sz="4400" dirty="0"/>
              <a:t>“Computer-based visualization systems provide </a:t>
            </a:r>
            <a:r>
              <a:rPr lang="en-US" sz="4400" dirty="0">
                <a:solidFill>
                  <a:schemeClr val="accent6"/>
                </a:solidFill>
              </a:rPr>
              <a:t>visual representations</a:t>
            </a:r>
            <a:r>
              <a:rPr lang="en-US" sz="4400" dirty="0"/>
              <a:t> of datasets designed to help people carry out tasks more effectively.”</a:t>
            </a:r>
          </a:p>
        </p:txBody>
      </p:sp>
    </p:spTree>
    <p:extLst>
      <p:ext uri="{BB962C8B-B14F-4D97-AF65-F5344CB8AC3E}">
        <p14:creationId xmlns:p14="http://schemas.microsoft.com/office/powerpoint/2010/main" val="625917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is a high-bandwidth sense</a:t>
            </a:r>
          </a:p>
        </p:txBody>
      </p:sp>
      <p:pic>
        <p:nvPicPr>
          <p:cNvPr id="4" name="Content Placeholder 3" descr="973259_8609873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857232"/>
            <a:ext cx="9144000" cy="6121190"/>
          </a:xfrm>
        </p:spPr>
      </p:pic>
    </p:spTree>
    <p:extLst>
      <p:ext uri="{BB962C8B-B14F-4D97-AF65-F5344CB8AC3E}">
        <p14:creationId xmlns:p14="http://schemas.microsoft.com/office/powerpoint/2010/main" val="579324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Sight Rules!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20" y="913000"/>
            <a:ext cx="8352928" cy="5945000"/>
          </a:xfrm>
        </p:spPr>
      </p:pic>
    </p:spTree>
    <p:extLst>
      <p:ext uri="{BB962C8B-B14F-4D97-AF65-F5344CB8AC3E}">
        <p14:creationId xmlns:p14="http://schemas.microsoft.com/office/powerpoint/2010/main" val="2312947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senses?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00808"/>
            <a:ext cx="4546848" cy="4248472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dirty="0"/>
              <a:t>Not good for parallel apprehension of data. Low bandwidth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Technical limitations</a:t>
            </a:r>
            <a:endParaRPr lang="pt-PT" dirty="0"/>
          </a:p>
        </p:txBody>
      </p:sp>
      <p:pic>
        <p:nvPicPr>
          <p:cNvPr id="1026" name="Picture 2" descr="http://www.chrismorton.info/wp-content/uploads/2014/08/ear-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1180734"/>
            <a:ext cx="2160240" cy="21602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arenvalencic.com/wp-content/uploads/2015/02/com.nose_.nosesurg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26" y="3848828"/>
            <a:ext cx="1756519" cy="17565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dicalgraphics.de/images/joomgallery/details/organs_english_7/tongu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8702" r="26370"/>
          <a:stretch/>
        </p:blipFill>
        <p:spPr bwMode="auto">
          <a:xfrm>
            <a:off x="8805962" y="3650809"/>
            <a:ext cx="1597188" cy="21217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pngimg.com/upload/hands_PNG9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4365104"/>
            <a:ext cx="1728192" cy="23042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25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Amount of Data Out There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428868"/>
            <a:ext cx="8229600" cy="407196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10</a:t>
            </a:r>
            <a:r>
              <a:rPr lang="en-US" sz="6000" baseline="30000" dirty="0"/>
              <a:t>21</a:t>
            </a:r>
            <a:r>
              <a:rPr lang="en-US" sz="6000" dirty="0"/>
              <a:t> bytes = 1 </a:t>
            </a:r>
            <a:r>
              <a:rPr lang="en-US" sz="6000" dirty="0" err="1"/>
              <a:t>Zettabyte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1595406" y="6581002"/>
            <a:ext cx="8001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http://www.emc.com/collateral/analyst-reports/expanding-digital-idc-white-paper.pdf</a:t>
            </a:r>
          </a:p>
        </p:txBody>
      </p:sp>
    </p:spTree>
    <p:extLst>
      <p:ext uri="{BB962C8B-B14F-4D97-AF65-F5344CB8AC3E}">
        <p14:creationId xmlns:p14="http://schemas.microsoft.com/office/powerpoint/2010/main" val="909189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2776"/>
            <a:ext cx="8401080" cy="5088058"/>
          </a:xfrm>
        </p:spPr>
        <p:txBody>
          <a:bodyPr>
            <a:normAutofit fontScale="92500" lnSpcReduction="20000"/>
          </a:bodyPr>
          <a:lstStyle/>
          <a:p>
            <a:pPr marL="358775" indent="-358775"/>
            <a:r>
              <a:rPr lang="en-US" sz="4400" dirty="0"/>
              <a:t>“The use of computer-supported, interactive visual representations of data to </a:t>
            </a:r>
            <a:r>
              <a:rPr lang="en-US" sz="4400" dirty="0">
                <a:solidFill>
                  <a:schemeClr val="accent6"/>
                </a:solidFill>
              </a:rPr>
              <a:t>amplify cognition</a:t>
            </a:r>
            <a:r>
              <a:rPr lang="en-US" sz="4400" dirty="0"/>
              <a:t>.</a:t>
            </a:r>
          </a:p>
          <a:p>
            <a:pPr marL="358775" indent="-358775"/>
            <a:endParaRPr lang="en-US" sz="4400" dirty="0"/>
          </a:p>
          <a:p>
            <a:pPr marL="358775" indent="-358775"/>
            <a:r>
              <a:rPr lang="en-US" sz="4400" dirty="0"/>
              <a:t>“Computer-based visualization systems provide visual representations of datasets designed to help people carry out </a:t>
            </a:r>
            <a:r>
              <a:rPr lang="en-US" sz="4400" dirty="0">
                <a:solidFill>
                  <a:schemeClr val="accent6"/>
                </a:solidFill>
              </a:rPr>
              <a:t>tasks more effectively</a:t>
            </a:r>
            <a:r>
              <a:rPr lang="en-US" sz="4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745431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 Questions That Help You Understand Yourself and Unlock Your Potenti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91"/>
          <a:stretch/>
        </p:blipFill>
        <p:spPr bwMode="auto">
          <a:xfrm>
            <a:off x="1524000" y="785224"/>
            <a:ext cx="9144000" cy="646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625" y="836712"/>
            <a:ext cx="8327268" cy="302433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vis in itself tells little, it needs to be interpreted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Human in the Loop</a:t>
            </a:r>
          </a:p>
        </p:txBody>
      </p:sp>
    </p:spTree>
    <p:extLst>
      <p:ext uri="{BB962C8B-B14F-4D97-AF65-F5344CB8AC3E}">
        <p14:creationId xmlns:p14="http://schemas.microsoft.com/office/powerpoint/2010/main" val="1952641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3.amazonaws.com/rapgenius/1365193232_Guy-with-Question-Mark-over-his-headFotolia_102829_XS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170" y="4293096"/>
            <a:ext cx="2916830" cy="26363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Human in the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 not necessary when trusted fully automatic solution exists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 good for ill-specified problems</a:t>
            </a:r>
          </a:p>
        </p:txBody>
      </p:sp>
      <p:pic>
        <p:nvPicPr>
          <p:cNvPr id="2052" name="Picture 4" descr="https://pixabay.com/static/uploads/photo/2014/09/30/15/15/gears-467261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15931">
            <a:off x="8141370" y="1722460"/>
            <a:ext cx="2260643" cy="20381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737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constrain design</a:t>
            </a:r>
          </a:p>
          <a:p>
            <a:pPr lvl="1"/>
            <a:r>
              <a:rPr lang="en-US" dirty="0"/>
              <a:t>Not all visualization techniques work for all tasks</a:t>
            </a:r>
          </a:p>
          <a:p>
            <a:pPr lvl="1"/>
            <a:r>
              <a:rPr lang="en-GB" dirty="0"/>
              <a:t>challenge: recast tasks from domain-specific vocabulary to abstract forms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122" name="Picture 2" descr="http://ncva.itn.liu.se/education-geovisual-analytics/education-geovisual-analytics/1.529626/HTML5compon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9" y="3677165"/>
            <a:ext cx="6045349" cy="32679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20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AC50-CB0A-46C9-B8C0-4ACB9B18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94059-6791-4F29-8D0E-1853D2F6E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about Infographics</a:t>
            </a:r>
          </a:p>
          <a:p>
            <a:endParaRPr lang="en-US" dirty="0"/>
          </a:p>
          <a:p>
            <a:r>
              <a:rPr lang="en-US" dirty="0"/>
              <a:t>Even some old ones, manually drawn</a:t>
            </a:r>
          </a:p>
          <a:p>
            <a:endParaRPr lang="en-US" dirty="0"/>
          </a:p>
          <a:p>
            <a:r>
              <a:rPr lang="en-US" dirty="0"/>
              <a:t>Something missing: COMPUTER, Interactivity!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1126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2776"/>
            <a:ext cx="8401080" cy="5088058"/>
          </a:xfrm>
        </p:spPr>
        <p:txBody>
          <a:bodyPr>
            <a:normAutofit fontScale="92500" lnSpcReduction="20000"/>
          </a:bodyPr>
          <a:lstStyle/>
          <a:p>
            <a:pPr marL="358775" indent="-358775"/>
            <a:r>
              <a:rPr lang="en-US" sz="4400" dirty="0"/>
              <a:t>“The use of </a:t>
            </a:r>
            <a:r>
              <a:rPr lang="en-US" sz="4400" dirty="0">
                <a:solidFill>
                  <a:schemeClr val="accent6"/>
                </a:solidFill>
              </a:rPr>
              <a:t>computer-supported</a:t>
            </a:r>
            <a:r>
              <a:rPr lang="en-US" sz="4400" dirty="0"/>
              <a:t>, interactive visual representations of data to amplify cognition.</a:t>
            </a:r>
          </a:p>
          <a:p>
            <a:pPr marL="358775" indent="-358775"/>
            <a:endParaRPr lang="en-US" sz="4400" dirty="0"/>
          </a:p>
          <a:p>
            <a:pPr marL="358775" indent="-358775"/>
            <a:r>
              <a:rPr lang="en-US" sz="4400" dirty="0"/>
              <a:t>“</a:t>
            </a:r>
            <a:r>
              <a:rPr lang="en-US" sz="4400" dirty="0">
                <a:solidFill>
                  <a:schemeClr val="accent6"/>
                </a:solidFill>
              </a:rPr>
              <a:t>Computer-based </a:t>
            </a:r>
            <a:r>
              <a:rPr lang="en-US" sz="4400" dirty="0"/>
              <a:t>visualization systems provide visual representations of datasets designed to help people carry out tasks more effectively.”</a:t>
            </a:r>
          </a:p>
        </p:txBody>
      </p:sp>
    </p:spTree>
    <p:extLst>
      <p:ext uri="{BB962C8B-B14F-4D97-AF65-F5344CB8AC3E}">
        <p14:creationId xmlns:p14="http://schemas.microsoft.com/office/powerpoint/2010/main" val="1134535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Computer in the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069836"/>
            <a:ext cx="8579296" cy="5214974"/>
          </a:xfrm>
        </p:spPr>
        <p:txBody>
          <a:bodyPr/>
          <a:lstStyle/>
          <a:p>
            <a:r>
              <a:rPr lang="en-US" dirty="0"/>
              <a:t>Efficiency, patience, interactivity</a:t>
            </a:r>
          </a:p>
        </p:txBody>
      </p:sp>
      <p:pic>
        <p:nvPicPr>
          <p:cNvPr id="3074" name="Picture 2" descr="http://www.cs.rug.nl/~alext/PAPERS/InfoVis04/ez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68" y="1791326"/>
            <a:ext cx="8795320" cy="45900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50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Animations, Interactivity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3076" name="Picture 4" descr="http://www.aviz.fr/wiki/uploads/Research/sediviz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85860"/>
            <a:ext cx="3024336" cy="1512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.stack.imgur.com/c7RUJ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3356992"/>
            <a:ext cx="5341268" cy="34101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216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Views on the Data</a:t>
            </a:r>
          </a:p>
        </p:txBody>
      </p:sp>
      <p:pic>
        <p:nvPicPr>
          <p:cNvPr id="4" name="Picture 2" descr="glasses_149102684_54efc46851_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944689"/>
            <a:ext cx="9144000" cy="5229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1899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Canned solutions…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5575" y="2101498"/>
            <a:ext cx="8760819" cy="30243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87798" y="548681"/>
            <a:ext cx="2516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https://thingsboard.io/smart-energy/</a:t>
            </a:r>
          </a:p>
        </p:txBody>
      </p:sp>
    </p:spTree>
    <p:extLst>
      <p:ext uri="{BB962C8B-B14F-4D97-AF65-F5344CB8AC3E}">
        <p14:creationId xmlns:p14="http://schemas.microsoft.com/office/powerpoint/2010/main" val="319034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Amount of Data Out There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57364"/>
            <a:ext cx="8229600" cy="407196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6000" dirty="0"/>
              <a:t>10</a:t>
            </a:r>
            <a:r>
              <a:rPr lang="en-US" sz="6000" baseline="30000" dirty="0"/>
              <a:t>21</a:t>
            </a:r>
            <a:r>
              <a:rPr lang="en-US" sz="6000" dirty="0"/>
              <a:t> bytes = 1 </a:t>
            </a:r>
            <a:r>
              <a:rPr lang="en-US" sz="6000" dirty="0" err="1"/>
              <a:t>Zettabyte</a:t>
            </a:r>
            <a:endParaRPr lang="en-US" sz="6000" dirty="0"/>
          </a:p>
          <a:p>
            <a:pPr algn="ctr"/>
            <a:endParaRPr lang="en-US" sz="6000" dirty="0"/>
          </a:p>
          <a:p>
            <a:pPr algn="ctr"/>
            <a:r>
              <a:rPr lang="en-US" sz="6000" dirty="0">
                <a:solidFill>
                  <a:schemeClr val="accent1"/>
                </a:solidFill>
              </a:rPr>
              <a:t>EACH YEAR</a:t>
            </a:r>
          </a:p>
          <a:p>
            <a:pPr algn="ctr"/>
            <a:r>
              <a:rPr lang="en-US" sz="4800" b="0" dirty="0">
                <a:solidFill>
                  <a:schemeClr val="accent1"/>
                </a:solidFill>
              </a:rPr>
              <a:t>(and growing)</a:t>
            </a:r>
          </a:p>
        </p:txBody>
      </p:sp>
      <p:sp>
        <p:nvSpPr>
          <p:cNvPr id="4" name="Rectangle 3"/>
          <p:cNvSpPr/>
          <p:nvPr/>
        </p:nvSpPr>
        <p:spPr>
          <a:xfrm>
            <a:off x="1595406" y="6581002"/>
            <a:ext cx="8001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http://www.emc.com/collateral/analyst-reports/expanding-digital-idc-white-paper.pdf</a:t>
            </a:r>
          </a:p>
        </p:txBody>
      </p:sp>
    </p:spTree>
    <p:extLst>
      <p:ext uri="{BB962C8B-B14F-4D97-AF65-F5344CB8AC3E}">
        <p14:creationId xmlns:p14="http://schemas.microsoft.com/office/powerpoint/2010/main" val="522627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Cute!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575" y="2101498"/>
            <a:ext cx="8760819" cy="3024336"/>
          </a:xfrm>
          <a:prstGeom prst="rect">
            <a:avLst/>
          </a:prstGeom>
        </p:spPr>
      </p:pic>
      <p:pic>
        <p:nvPicPr>
          <p:cNvPr id="3074" name="Picture 2" descr="Image result for cute pengui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32" y="1484784"/>
            <a:ext cx="42672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70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ut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68" y="576132"/>
            <a:ext cx="9128008" cy="72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Over Cute!</a:t>
            </a:r>
          </a:p>
        </p:txBody>
      </p:sp>
    </p:spTree>
    <p:extLst>
      <p:ext uri="{BB962C8B-B14F-4D97-AF65-F5344CB8AC3E}">
        <p14:creationId xmlns:p14="http://schemas.microsoft.com/office/powerpoint/2010/main" val="280060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9348-1EC9-4841-8F09-D2BC9B87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InfoVis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7BFA-83DF-47E7-93F9-F2B931612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8800" dirty="0"/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654789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9348-1EC9-4841-8F09-D2BC9B87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InfoVis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7BFA-83DF-47E7-93F9-F2B931612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sz="8800" dirty="0"/>
              <a:t>CONCRETE QUESTIONS</a:t>
            </a:r>
          </a:p>
        </p:txBody>
      </p:sp>
    </p:spTree>
    <p:extLst>
      <p:ext uri="{BB962C8B-B14F-4D97-AF65-F5344CB8AC3E}">
        <p14:creationId xmlns:p14="http://schemas.microsoft.com/office/powerpoint/2010/main" val="1764330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9348-1EC9-4841-8F09-D2BC9B87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InfoVis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7BFA-83DF-47E7-93F9-F2B931612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sz="8800" dirty="0"/>
              <a:t>ACTIONABLE ANSWERS</a:t>
            </a:r>
          </a:p>
        </p:txBody>
      </p:sp>
    </p:spTree>
    <p:extLst>
      <p:ext uri="{BB962C8B-B14F-4D97-AF65-F5344CB8AC3E}">
        <p14:creationId xmlns:p14="http://schemas.microsoft.com/office/powerpoint/2010/main" val="143259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1A549-E55F-4389-AF9F-03AD4C25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F83B1-5A11-4E22-8900-F3105FF03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What it isn’t!</a:t>
            </a:r>
            <a:endParaRPr lang="pt-PT" sz="6600" dirty="0"/>
          </a:p>
        </p:txBody>
      </p:sp>
    </p:spTree>
    <p:extLst>
      <p:ext uri="{BB962C8B-B14F-4D97-AF65-F5344CB8AC3E}">
        <p14:creationId xmlns:p14="http://schemas.microsoft.com/office/powerpoint/2010/main" val="3765891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InfoVis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Scientific Visualization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8049" y="3284985"/>
            <a:ext cx="32480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1545" y="1124745"/>
            <a:ext cx="5267325" cy="3076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cgw.com/images/media/PublicationsArticle/1209/Avatar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97" y="3624284"/>
            <a:ext cx="4286250" cy="2876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InfoVis</a:t>
            </a:r>
            <a:r>
              <a:rPr lang="en-US" sz="3200" dirty="0"/>
              <a:t> vs. “Visualization” (aka Computer Graphics)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1545" y="1124745"/>
            <a:ext cx="5267325" cy="3076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3921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DBD1BA-2D51-46C4-B10F-54AE0BBFAD63}"/>
              </a:ext>
            </a:extLst>
          </p:cNvPr>
          <p:cNvSpPr txBox="1">
            <a:spLocks/>
          </p:cNvSpPr>
          <p:nvPr/>
        </p:nvSpPr>
        <p:spPr>
          <a:xfrm>
            <a:off x="419072" y="476672"/>
            <a:ext cx="3978763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3200" b="1" kern="1200">
                <a:solidFill>
                  <a:srgbClr val="3366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0" cap="small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Content and Presentation</a:t>
            </a:r>
          </a:p>
          <a:p>
            <a:pPr marL="0" indent="0">
              <a:spcBef>
                <a:spcPts val="600"/>
              </a:spcBef>
            </a:pPr>
            <a:r>
              <a:rPr lang="en-US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Prof. Daniel Gonçalves</a:t>
            </a:r>
          </a:p>
          <a:p>
            <a:pPr marL="0" indent="0">
              <a:spcBef>
                <a:spcPts val="600"/>
              </a:spcBef>
            </a:pPr>
            <a:endParaRPr lang="en-US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b="0" cap="small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Technical Production</a:t>
            </a:r>
          </a:p>
          <a:p>
            <a:pPr marL="0" indent="0">
              <a:spcBef>
                <a:spcPts val="600"/>
              </a:spcBef>
            </a:pPr>
            <a:r>
              <a:rPr lang="en-US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Pedro </a:t>
            </a:r>
            <a:r>
              <a:rPr lang="en-US" b="0" cap="small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Quintas</a:t>
            </a:r>
            <a:endParaRPr lang="en-US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endParaRPr lang="en-US" b="0" cap="small" dirty="0">
              <a:solidFill>
                <a:srgbClr val="FFFF00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b="0" cap="small" dirty="0" err="1">
                <a:solidFill>
                  <a:srgbClr val="FFFF00"/>
                </a:solidFill>
                <a:latin typeface="Franklin Gothic Demi Cond" panose="020B0706030402020204" pitchFamily="34" charset="0"/>
              </a:rPr>
              <a:t>InfoVis</a:t>
            </a:r>
            <a:r>
              <a:rPr lang="en-US" b="0" cap="small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 Team</a:t>
            </a:r>
          </a:p>
          <a:p>
            <a:pPr marL="0" indent="0">
              <a:spcBef>
                <a:spcPts val="600"/>
              </a:spcBef>
            </a:pPr>
            <a:r>
              <a:rPr lang="en-US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João Moreira</a:t>
            </a:r>
          </a:p>
          <a:p>
            <a:pPr marL="0" indent="0">
              <a:spcBef>
                <a:spcPts val="600"/>
              </a:spcBef>
            </a:pPr>
            <a:r>
              <a:rPr lang="en-US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Tomás Alves</a:t>
            </a:r>
          </a:p>
          <a:p>
            <a:pPr marL="0" indent="0">
              <a:spcBef>
                <a:spcPts val="600"/>
              </a:spcBef>
            </a:pPr>
            <a:r>
              <a:rPr lang="en-US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Rita Marques</a:t>
            </a:r>
          </a:p>
          <a:p>
            <a:pPr marL="0" indent="0">
              <a:spcBef>
                <a:spcPts val="600"/>
              </a:spcBef>
            </a:pPr>
            <a:endParaRPr lang="en-US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EA392B-ED15-43E0-A409-A1B1A55E3A3E}"/>
              </a:ext>
            </a:extLst>
          </p:cNvPr>
          <p:cNvSpPr/>
          <p:nvPr/>
        </p:nvSpPr>
        <p:spPr>
          <a:xfrm>
            <a:off x="5670203" y="-2275974"/>
            <a:ext cx="8951495" cy="1140994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6815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CE6C6C0-2531-4C99-BD8B-A1504F9A385E}"/>
              </a:ext>
            </a:extLst>
          </p:cNvPr>
          <p:cNvSpPr/>
          <p:nvPr/>
        </p:nvSpPr>
        <p:spPr>
          <a:xfrm>
            <a:off x="5670203" y="-2275974"/>
            <a:ext cx="8951495" cy="1140994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DBD1BA-2D51-46C4-B10F-54AE0BBFAD63}"/>
              </a:ext>
            </a:extLst>
          </p:cNvPr>
          <p:cNvSpPr txBox="1">
            <a:spLocks/>
          </p:cNvSpPr>
          <p:nvPr/>
        </p:nvSpPr>
        <p:spPr>
          <a:xfrm>
            <a:off x="420913" y="476672"/>
            <a:ext cx="5249289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3200" b="1" kern="1200">
                <a:solidFill>
                  <a:srgbClr val="3366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0" cap="small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Content Sources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Harvard Business Review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Visualizations That Really Work</a:t>
            </a:r>
          </a:p>
          <a:p>
            <a:pPr marL="0" indent="0">
              <a:spcBef>
                <a:spcPts val="600"/>
              </a:spcBef>
            </a:pPr>
            <a:r>
              <a:rPr lang="pt-PT" sz="1600" b="0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https://hbr.org/2016/06/visualizations-that-really-work</a:t>
            </a:r>
            <a:endParaRPr lang="en-US" sz="1600" b="0" cap="small" dirty="0">
              <a:solidFill>
                <a:schemeClr val="accent3">
                  <a:lumMod val="20000"/>
                  <a:lumOff val="80000"/>
                </a:schemeClr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Pinterest</a:t>
            </a:r>
            <a:endParaRPr lang="pt-PT" sz="2400" dirty="0"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pt-PT" sz="1600" b="0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https://europedaily.org/publico/?lpkey=15d195a02773161e33&amp;uclick=2ta3a29rwj</a:t>
            </a:r>
            <a:endParaRPr lang="en-US" sz="1600" b="0" cap="small" dirty="0">
              <a:solidFill>
                <a:schemeClr val="accent3">
                  <a:lumMod val="20000"/>
                  <a:lumOff val="80000"/>
                </a:schemeClr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Ben Fraser</a:t>
            </a:r>
          </a:p>
          <a:p>
            <a:pPr marL="0" indent="0">
              <a:spcBef>
                <a:spcPts val="600"/>
              </a:spcBef>
            </a:pPr>
            <a:r>
              <a:rPr lang="pt-PT" sz="1600" b="0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https://www.mrbenfraser.com/art-direction-_-infographics</a:t>
            </a:r>
            <a:endParaRPr lang="en-US" sz="1600" b="0" cap="small" dirty="0">
              <a:solidFill>
                <a:schemeClr val="accent3">
                  <a:lumMod val="20000"/>
                  <a:lumOff val="80000"/>
                </a:schemeClr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Wikipedia</a:t>
            </a:r>
          </a:p>
          <a:p>
            <a:pPr marL="0" indent="0">
              <a:spcBef>
                <a:spcPts val="600"/>
              </a:spcBef>
            </a:pPr>
            <a:r>
              <a:rPr lang="en-US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https://en.wikipedia.org/wiki/Anscombe%27s_quartet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Stock Footage by </a:t>
            </a:r>
            <a:r>
              <a:rPr lang="en-US" sz="2400" b="0" cap="small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Videezy</a:t>
            </a:r>
            <a:endParaRPr lang="en-US" sz="2400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https://www.videezy.coM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Stock Footage by Mixkit.co</a:t>
            </a:r>
          </a:p>
          <a:p>
            <a:pPr marL="0" indent="0">
              <a:spcBef>
                <a:spcPts val="600"/>
              </a:spcBef>
            </a:pPr>
            <a:r>
              <a:rPr lang="en-US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https://mixkit.co/</a:t>
            </a:r>
          </a:p>
          <a:p>
            <a:pPr marL="0" indent="0">
              <a:spcBef>
                <a:spcPts val="600"/>
              </a:spcBef>
            </a:pPr>
            <a:endParaRPr lang="en-US" sz="1600" b="0" cap="small" dirty="0">
              <a:solidFill>
                <a:schemeClr val="accent3">
                  <a:lumMod val="20000"/>
                  <a:lumOff val="80000"/>
                </a:schemeClr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endParaRPr lang="en-US" sz="2400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69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78587_4106927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500042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Cope?</a:t>
            </a:r>
          </a:p>
        </p:txBody>
      </p:sp>
    </p:spTree>
    <p:extLst>
      <p:ext uri="{BB962C8B-B14F-4D97-AF65-F5344CB8AC3E}">
        <p14:creationId xmlns:p14="http://schemas.microsoft.com/office/powerpoint/2010/main" val="1663167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CE6C6C0-2531-4C99-BD8B-A1504F9A385E}"/>
              </a:ext>
            </a:extLst>
          </p:cNvPr>
          <p:cNvSpPr/>
          <p:nvPr/>
        </p:nvSpPr>
        <p:spPr>
          <a:xfrm>
            <a:off x="5670203" y="-2275974"/>
            <a:ext cx="8951495" cy="1140994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DBD1BA-2D51-46C4-B10F-54AE0BBFAD63}"/>
              </a:ext>
            </a:extLst>
          </p:cNvPr>
          <p:cNvSpPr txBox="1">
            <a:spLocks/>
          </p:cNvSpPr>
          <p:nvPr/>
        </p:nvSpPr>
        <p:spPr>
          <a:xfrm>
            <a:off x="420913" y="476672"/>
            <a:ext cx="5355773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3200" b="1" kern="1200">
                <a:solidFill>
                  <a:srgbClr val="3366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0" cap="small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Content Sources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Stock Footage by </a:t>
            </a:r>
            <a:r>
              <a:rPr lang="en-US" sz="2400" b="0" cap="small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Cottonbro</a:t>
            </a: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</a:t>
            </a:r>
            <a:r>
              <a:rPr lang="en-US" sz="2400" b="0" cap="small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Pexels</a:t>
            </a:r>
            <a:endParaRPr lang="en-US" sz="2400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https://www.pexels.com/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Stock Photos by </a:t>
            </a:r>
            <a:r>
              <a:rPr lang="en-US" sz="2400" b="0" cap="small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YongGuang</a:t>
            </a: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Tian, Alex </a:t>
            </a:r>
            <a:r>
              <a:rPr lang="en-US" sz="2400" b="0" cap="small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Litvin</a:t>
            </a: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at </a:t>
            </a:r>
            <a:r>
              <a:rPr lang="en-US" sz="2400" b="0" cap="small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Unsplash</a:t>
            </a:r>
            <a:endParaRPr lang="en-US" sz="2400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https://unsplash.com/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Mike </a:t>
            </a:r>
            <a:r>
              <a:rPr lang="en-US" sz="2400" b="0" cap="small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Bostok</a:t>
            </a:r>
            <a:endParaRPr lang="en-US" sz="2400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fi-FI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https://observablehq.com/@d3/brushable-scatterplot-matrix,</a:t>
            </a:r>
          </a:p>
          <a:p>
            <a:pPr marL="0" indent="0">
              <a:spcBef>
                <a:spcPts val="600"/>
              </a:spcBef>
            </a:pPr>
            <a:r>
              <a:rPr lang="fi-FI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https://observablehq.com/@d3/dot-plot</a:t>
            </a:r>
          </a:p>
          <a:p>
            <a:pPr marL="0" indent="0">
              <a:spcBef>
                <a:spcPts val="600"/>
              </a:spcBef>
            </a:pPr>
            <a:r>
              <a:rPr lang="fi-FI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https://observablehq.com/@d3/stacked-to-grouped-bars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Additional Footage available under a CC license at</a:t>
            </a:r>
          </a:p>
          <a:p>
            <a:pPr marL="0" indent="0">
              <a:spcBef>
                <a:spcPts val="600"/>
              </a:spcBef>
            </a:pPr>
            <a:r>
              <a:rPr lang="en-US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https://www.youtube.com/watch?v=JrP9m7Ujuoc</a:t>
            </a:r>
            <a:r>
              <a:rPr lang="en-US" sz="16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by </a:t>
            </a:r>
            <a:r>
              <a:rPr lang="en-US" sz="1600" b="0" cap="small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virengos</a:t>
            </a:r>
            <a:endParaRPr lang="en-US" sz="1600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https://www.youtube.com/watch?v=jVc_u7B8v6k</a:t>
            </a:r>
            <a:r>
              <a:rPr lang="en-US" sz="16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by  </a:t>
            </a:r>
            <a:r>
              <a:rPr lang="en-US" sz="1600" b="0" cap="small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Intruu</a:t>
            </a:r>
            <a:endParaRPr lang="en-US" sz="1600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https://www.youtube.com/watch?v=YDchUBViYvk</a:t>
            </a:r>
            <a:r>
              <a:rPr lang="en-US" sz="16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by </a:t>
            </a:r>
            <a:r>
              <a:rPr lang="en-US" sz="1600" b="0" cap="small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DrRhysy</a:t>
            </a:r>
            <a:endParaRPr lang="en-US" sz="1600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sz="16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https://www.youtube.com/watch?v=aqz-KE-bpKQ</a:t>
            </a:r>
            <a:r>
              <a:rPr lang="en-US" sz="16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by Blender Fond.</a:t>
            </a:r>
            <a:endParaRPr lang="en-US" sz="2400" b="0" cap="small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973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CE6C6C0-2531-4C99-BD8B-A1504F9A385E}"/>
              </a:ext>
            </a:extLst>
          </p:cNvPr>
          <p:cNvSpPr/>
          <p:nvPr/>
        </p:nvSpPr>
        <p:spPr>
          <a:xfrm>
            <a:off x="5670203" y="-2275974"/>
            <a:ext cx="8951495" cy="1140994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DBD1BA-2D51-46C4-B10F-54AE0BBFAD63}"/>
              </a:ext>
            </a:extLst>
          </p:cNvPr>
          <p:cNvSpPr txBox="1">
            <a:spLocks/>
          </p:cNvSpPr>
          <p:nvPr/>
        </p:nvSpPr>
        <p:spPr>
          <a:xfrm>
            <a:off x="420913" y="476672"/>
            <a:ext cx="5355773" cy="5633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800"/>
              </a:spcBef>
              <a:buFont typeface="Arial" pitchFamily="34" charset="0"/>
              <a:buNone/>
              <a:defRPr sz="3200" b="1" kern="1200">
                <a:solidFill>
                  <a:srgbClr val="3366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0" cap="small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Additional References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Data Age 2025 – The Digitization of the World From Edge to Core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IDC / Seagate Report, 2018</a:t>
            </a:r>
          </a:p>
          <a:p>
            <a:pPr marL="0" indent="0"/>
            <a:r>
              <a:rPr lang="en-US" b="0" cap="small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Theme Song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“Pop Metal” by Jason Shaw, at audionatutix.com</a:t>
            </a:r>
          </a:p>
          <a:p>
            <a:pPr marL="0" indent="0">
              <a:spcBef>
                <a:spcPts val="600"/>
              </a:spcBef>
            </a:pPr>
            <a:r>
              <a:rPr lang="en-US" sz="2400" b="0" cap="small" dirty="0">
                <a:solidFill>
                  <a:schemeClr val="accent3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https://audionautix.com/</a:t>
            </a:r>
          </a:p>
          <a:p>
            <a:pPr marL="0" indent="0">
              <a:spcBef>
                <a:spcPts val="600"/>
              </a:spcBef>
            </a:pPr>
            <a:endParaRPr lang="en-US" sz="2400" b="0" cap="small" dirty="0">
              <a:solidFill>
                <a:srgbClr val="FFFF00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endParaRPr lang="en-US" sz="2400" b="0" cap="small" dirty="0">
              <a:solidFill>
                <a:srgbClr val="FFFF00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endParaRPr lang="en-US" sz="2400" b="0" cap="small" dirty="0">
              <a:solidFill>
                <a:srgbClr val="FFFF00"/>
              </a:solidFill>
              <a:latin typeface="Franklin Gothic Demi Cond" panose="020B0706030402020204" pitchFamily="34" charset="0"/>
            </a:endParaRPr>
          </a:p>
          <a:p>
            <a:pPr marL="0" indent="0">
              <a:spcBef>
                <a:spcPts val="600"/>
              </a:spcBef>
            </a:pPr>
            <a:r>
              <a:rPr lang="en-US" sz="4000" b="0" cap="small" dirty="0">
                <a:solidFill>
                  <a:srgbClr val="FFFF00"/>
                </a:solidFill>
                <a:latin typeface="Franklin Gothic Demi Cond" panose="020B0706030402020204" pitchFamily="34" charset="0"/>
              </a:rPr>
              <a:t>© 2020 Daniel Gonçalves</a:t>
            </a:r>
          </a:p>
        </p:txBody>
      </p:sp>
    </p:spTree>
    <p:extLst>
      <p:ext uri="{BB962C8B-B14F-4D97-AF65-F5344CB8AC3E}">
        <p14:creationId xmlns:p14="http://schemas.microsoft.com/office/powerpoint/2010/main" val="117339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497F03A-A39F-446A-BB3B-960068CD200B}"/>
              </a:ext>
            </a:extLst>
          </p:cNvPr>
          <p:cNvGrpSpPr/>
          <p:nvPr/>
        </p:nvGrpSpPr>
        <p:grpSpPr>
          <a:xfrm>
            <a:off x="0" y="601979"/>
            <a:ext cx="5410200" cy="1705791"/>
            <a:chOff x="497303" y="529391"/>
            <a:chExt cx="4288320" cy="895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801ECB-779A-4E04-A415-6DB576AAE049}"/>
                </a:ext>
              </a:extLst>
            </p:cNvPr>
            <p:cNvSpPr/>
            <p:nvPr/>
          </p:nvSpPr>
          <p:spPr>
            <a:xfrm>
              <a:off x="497303" y="529391"/>
              <a:ext cx="3641558" cy="89554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r>
                <a:rPr lang="en-US" sz="2800" dirty="0">
                  <a:solidFill>
                    <a:srgbClr val="FFFF00"/>
                  </a:solidFill>
                  <a:latin typeface="Franklin Gothic Demi Cond" panose="020B0706030402020204" pitchFamily="34" charset="0"/>
                </a:rPr>
                <a:t>Throughout this course we will use </a:t>
              </a:r>
              <a:r>
                <a:rPr lang="en-US" sz="2800" dirty="0" err="1">
                  <a:solidFill>
                    <a:schemeClr val="bg1"/>
                  </a:solidFill>
                  <a:latin typeface="Franklin Gothic Demi Cond" panose="020B0706030402020204" pitchFamily="34" charset="0"/>
                </a:rPr>
                <a:t>InfoVis</a:t>
              </a:r>
              <a:r>
                <a:rPr lang="en-US" sz="2800" dirty="0">
                  <a:solidFill>
                    <a:schemeClr val="bg1"/>
                  </a:solidFill>
                  <a:latin typeface="Franklin Gothic Demi Cond" panose="020B0706030402020204" pitchFamily="34" charset="0"/>
                </a:rPr>
                <a:t> </a:t>
              </a:r>
              <a:r>
                <a:rPr lang="en-US" sz="2800" dirty="0">
                  <a:solidFill>
                    <a:srgbClr val="FFFF00"/>
                  </a:solidFill>
                  <a:latin typeface="Franklin Gothic Demi Cond" panose="020B0706030402020204" pitchFamily="34" charset="0"/>
                </a:rPr>
                <a:t>and</a:t>
              </a:r>
              <a:r>
                <a:rPr lang="en-US" sz="2800" dirty="0">
                  <a:solidFill>
                    <a:schemeClr val="bg1"/>
                  </a:solidFill>
                  <a:latin typeface="Franklin Gothic Demi Cond" panose="020B0706030402020204" pitchFamily="34" charset="0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Franklin Gothic Demi Cond" panose="020B0706030402020204" pitchFamily="34" charset="0"/>
                </a:rPr>
                <a:t>DataVis</a:t>
              </a:r>
              <a:r>
                <a:rPr lang="en-US" sz="2800" dirty="0">
                  <a:solidFill>
                    <a:schemeClr val="bg1"/>
                  </a:solidFill>
                  <a:latin typeface="Franklin Gothic Demi Cond" panose="020B0706030402020204" pitchFamily="34" charset="0"/>
                </a:rPr>
                <a:t> </a:t>
              </a:r>
              <a:r>
                <a:rPr lang="en-US" sz="2800" dirty="0">
                  <a:solidFill>
                    <a:srgbClr val="FFFF00"/>
                  </a:solidFill>
                  <a:latin typeface="Franklin Gothic Demi Cond" panose="020B0706030402020204" pitchFamily="34" charset="0"/>
                </a:rPr>
                <a:t>interchangeably</a:t>
              </a:r>
              <a:endParaRPr lang="pt-PT" sz="2800" dirty="0">
                <a:solidFill>
                  <a:srgbClr val="FFFF00"/>
                </a:solidFill>
                <a:latin typeface="Franklin Gothic Demi Cond" panose="020B0706030402020204" pitchFamily="34" charset="0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8550850-2F09-473E-B83A-CD46CAE744AC}"/>
                </a:ext>
              </a:extLst>
            </p:cNvPr>
            <p:cNvSpPr/>
            <p:nvPr/>
          </p:nvSpPr>
          <p:spPr>
            <a:xfrm rot="5400000">
              <a:off x="4014467" y="653785"/>
              <a:ext cx="895550" cy="64676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600">
                <a:solidFill>
                  <a:srgbClr val="00B49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29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Data into Information</a:t>
            </a:r>
          </a:p>
        </p:txBody>
      </p:sp>
      <p:pic>
        <p:nvPicPr>
          <p:cNvPr id="5" name="Content Placeholder 4" descr="568707_3997575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5473" y="1142984"/>
            <a:ext cx="4305207" cy="5214938"/>
          </a:xfrm>
          <a:effectLst>
            <a:softEdge rad="127000"/>
          </a:effectLst>
        </p:spPr>
      </p:pic>
      <p:sp>
        <p:nvSpPr>
          <p:cNvPr id="4" name="Rectangle 3"/>
          <p:cNvSpPr/>
          <p:nvPr/>
        </p:nvSpPr>
        <p:spPr>
          <a:xfrm>
            <a:off x="1524001" y="6611780"/>
            <a:ext cx="11769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peteralbre@sxc.hu</a:t>
            </a:r>
          </a:p>
        </p:txBody>
      </p:sp>
    </p:spTree>
    <p:extLst>
      <p:ext uri="{BB962C8B-B14F-4D97-AF65-F5344CB8AC3E}">
        <p14:creationId xmlns:p14="http://schemas.microsoft.com/office/powerpoint/2010/main" val="2552738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gives us insights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452794" y="1880830"/>
          <a:ext cx="5500728" cy="39964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7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5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5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5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75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08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 </a:t>
                      </a:r>
                    </a:p>
                  </a:txBody>
                  <a:tcPr marL="39210" marR="39210" marT="19605" marB="1960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b="1"/>
                    </a:p>
                    <a:p>
                      <a:pPr algn="ctr"/>
                      <a:r>
                        <a:rPr lang="en-US" sz="1400" b="1"/>
                        <a:t>II </a:t>
                      </a:r>
                    </a:p>
                  </a:txBody>
                  <a:tcPr marL="39210" marR="39210" marT="19605" marB="1960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b="1"/>
                    </a:p>
                    <a:p>
                      <a:pPr algn="ctr"/>
                      <a:r>
                        <a:rPr lang="en-US" sz="1400" b="1"/>
                        <a:t>III </a:t>
                      </a:r>
                    </a:p>
                  </a:txBody>
                  <a:tcPr marL="39210" marR="39210" marT="19605" marB="1960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b="1"/>
                    </a:p>
                    <a:p>
                      <a:pPr algn="ctr"/>
                      <a:r>
                        <a:rPr lang="en-US" sz="1400" b="1"/>
                        <a:t>IV </a:t>
                      </a:r>
                    </a:p>
                  </a:txBody>
                  <a:tcPr marL="39210" marR="39210" marT="19605" marB="1960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x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y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x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y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x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y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x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  <a:p>
                      <a:pPr algn="ctr"/>
                      <a:r>
                        <a:rPr lang="en-US" sz="1400" b="1" dirty="0"/>
                        <a:t>y 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528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8.04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10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9.14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10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7.46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6.58 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528"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6.95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8.14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6.77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5.76 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86"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13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7.58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13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8.74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13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12.74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7.71 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528"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9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8.81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9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8.77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9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7.11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8.84 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528"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11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8.33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11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9.26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11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7.81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8.47 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528"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9.96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8.10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8.84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7.04 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528"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6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7.24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6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6.13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6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6.08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5.25 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786"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4.26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3.10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5.39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19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12.50 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786"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12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10.84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12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9.13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12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8.15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5.56 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528"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4.82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7.26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6.42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7.91 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528"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5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5.68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5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4.74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5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5.73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 </a:t>
                      </a:r>
                    </a:p>
                  </a:txBody>
                  <a:tcPr marL="39210" marR="39210" marT="19605" marB="1960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6.8</a:t>
                      </a:r>
                    </a:p>
                  </a:txBody>
                  <a:tcPr marL="39210" marR="39210" marT="19605" marB="1960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24000" y="6572273"/>
            <a:ext cx="84296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http://astro.swarthmore.edu/astro121/anscombe.html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9536" y="1214422"/>
            <a:ext cx="2937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2"/>
                </a:solidFill>
              </a:rPr>
              <a:t>Anscombe</a:t>
            </a:r>
            <a:r>
              <a:rPr lang="en-US" sz="2800" dirty="0">
                <a:solidFill>
                  <a:schemeClr val="bg2"/>
                </a:solidFill>
              </a:rPr>
              <a:t> Quartet</a:t>
            </a:r>
            <a:endParaRPr lang="pt-PT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48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-gvip">
  <a:themeElements>
    <a:clrScheme name="GVIP">
      <a:dk1>
        <a:srgbClr val="000000"/>
      </a:dk1>
      <a:lt1>
        <a:srgbClr val="FFFFFF"/>
      </a:lt1>
      <a:dk2>
        <a:srgbClr val="1D3B59"/>
      </a:dk2>
      <a:lt2>
        <a:srgbClr val="336699"/>
      </a:lt2>
      <a:accent1>
        <a:srgbClr val="2A9300"/>
      </a:accent1>
      <a:accent2>
        <a:srgbClr val="CF8C00"/>
      </a:accent2>
      <a:accent3>
        <a:srgbClr val="00A0B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template-gvip</Template>
  <TotalTime>7548</TotalTime>
  <Words>1456</Words>
  <Application>Microsoft Office PowerPoint</Application>
  <PresentationFormat>Widescreen</PresentationFormat>
  <Paragraphs>339</Paragraphs>
  <Slides>61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Franklin Gothic Demi Cond</vt:lpstr>
      <vt:lpstr>template-gvip</vt:lpstr>
      <vt:lpstr>Why Infovis?</vt:lpstr>
      <vt:lpstr>Amount of Data Out There</vt:lpstr>
      <vt:lpstr>PowerPoint Presentation</vt:lpstr>
      <vt:lpstr>Amount of Data Out There</vt:lpstr>
      <vt:lpstr>Amount of Data Out There</vt:lpstr>
      <vt:lpstr>How To Cope?</vt:lpstr>
      <vt:lpstr>PowerPoint Presentation</vt:lpstr>
      <vt:lpstr>Transform Data into Information</vt:lpstr>
      <vt:lpstr>Visualize gives us insights</vt:lpstr>
      <vt:lpstr>Visualize shows us the details!</vt:lpstr>
      <vt:lpstr>Visualize gives us insights</vt:lpstr>
      <vt:lpstr>So, infovis is everywhere…</vt:lpstr>
      <vt:lpstr>What IS INFOVIS?</vt:lpstr>
      <vt:lpstr>Visualization</vt:lpstr>
      <vt:lpstr>Visualize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Information Visualization</vt:lpstr>
      <vt:lpstr>Information Visualization</vt:lpstr>
      <vt:lpstr>Information Visualization</vt:lpstr>
      <vt:lpstr>Information Visualization</vt:lpstr>
      <vt:lpstr>Vision is a high-bandwidth sense</vt:lpstr>
      <vt:lpstr>Sight Rules!</vt:lpstr>
      <vt:lpstr>What about the other senses?</vt:lpstr>
      <vt:lpstr>Information Visualization</vt:lpstr>
      <vt:lpstr>A Human in the Loop</vt:lpstr>
      <vt:lpstr>A Human in the Loop</vt:lpstr>
      <vt:lpstr>The importance of Tasks</vt:lpstr>
      <vt:lpstr>PowerPoint Presentation</vt:lpstr>
      <vt:lpstr>Information Visualization</vt:lpstr>
      <vt:lpstr>A Computer in the loop</vt:lpstr>
      <vt:lpstr>Animations, Interactivity</vt:lpstr>
      <vt:lpstr>Interactivity</vt:lpstr>
      <vt:lpstr>Canned solutions…</vt:lpstr>
      <vt:lpstr>So Cute!</vt:lpstr>
      <vt:lpstr>Get Over Cute!</vt:lpstr>
      <vt:lpstr>InfoVis…</vt:lpstr>
      <vt:lpstr>InfoVis…</vt:lpstr>
      <vt:lpstr>InfoVis…</vt:lpstr>
      <vt:lpstr>PowerPoint Presentation</vt:lpstr>
      <vt:lpstr>InfoVis vs Scientific Visualization</vt:lpstr>
      <vt:lpstr>InfoVis vs. “Visualization” (aka Computer Graphics)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and Video</dc:title>
  <dc:creator>Daniel</dc:creator>
  <cp:lastModifiedBy>ist424767@tecnico.ulisboa.pt</cp:lastModifiedBy>
  <cp:revision>380</cp:revision>
  <dcterms:created xsi:type="dcterms:W3CDTF">2010-04-13T09:45:33Z</dcterms:created>
  <dcterms:modified xsi:type="dcterms:W3CDTF">2020-12-26T12:19:33Z</dcterms:modified>
</cp:coreProperties>
</file>